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30275213" cy="42803763"/>
  <p:notesSz cx="6669088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199042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398084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597127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79616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9952119" algn="l" defTabSz="398084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11942538" algn="l" defTabSz="398084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13932967" algn="l" defTabSz="398084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15923390" algn="l" defTabSz="398084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0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5CC"/>
    <a:srgbClr val="867C4C"/>
    <a:srgbClr val="0070C0"/>
    <a:srgbClr val="FFFFFF"/>
    <a:srgbClr val="00ABCC"/>
    <a:srgbClr val="E8F4F8"/>
    <a:srgbClr val="969696"/>
    <a:srgbClr val="F9F9F9"/>
    <a:srgbClr val="A80039"/>
    <a:srgbClr val="C40C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00FB9F-1FCE-469C-B43B-8CF72909C098}" v="3" dt="2023-05-02T10:37:04.0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3" autoAdjust="0"/>
    <p:restoredTop sz="96400" autoAdjust="0"/>
  </p:normalViewPr>
  <p:slideViewPr>
    <p:cSldViewPr snapToGrid="0">
      <p:cViewPr>
        <p:scale>
          <a:sx n="10" d="100"/>
          <a:sy n="10" d="100"/>
        </p:scale>
        <p:origin x="2320" y="-216"/>
      </p:cViewPr>
      <p:guideLst>
        <p:guide orient="horz" pos="13482"/>
        <p:guide pos="9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-3096" y="-84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lorine THIEBAULT" userId="86586045-4ad6-4d9e-8f46-da6820b36600" providerId="ADAL" clId="{A800FB9F-1FCE-469C-B43B-8CF72909C098}"/>
    <pc:docChg chg="modSld modNotesMaster modHandout">
      <pc:chgData name="Florine THIEBAULT" userId="86586045-4ad6-4d9e-8f46-da6820b36600" providerId="ADAL" clId="{A800FB9F-1FCE-469C-B43B-8CF72909C098}" dt="2023-05-02T10:37:55.147" v="31" actId="207"/>
      <pc:docMkLst>
        <pc:docMk/>
      </pc:docMkLst>
      <pc:sldChg chg="addSp modSp mod">
        <pc:chgData name="Florine THIEBAULT" userId="86586045-4ad6-4d9e-8f46-da6820b36600" providerId="ADAL" clId="{A800FB9F-1FCE-469C-B43B-8CF72909C098}" dt="2023-05-02T10:37:55.147" v="31" actId="207"/>
        <pc:sldMkLst>
          <pc:docMk/>
          <pc:sldMk cId="974160701" sldId="257"/>
        </pc:sldMkLst>
        <pc:spChg chg="mod">
          <ac:chgData name="Florine THIEBAULT" userId="86586045-4ad6-4d9e-8f46-da6820b36600" providerId="ADAL" clId="{A800FB9F-1FCE-469C-B43B-8CF72909C098}" dt="2023-05-02T08:51:37.147" v="14" actId="1076"/>
          <ac:spMkLst>
            <pc:docMk/>
            <pc:sldMk cId="974160701" sldId="257"/>
            <ac:spMk id="2" creationId="{03879D5D-EDBC-4823-B66E-EE659CAB567E}"/>
          </ac:spMkLst>
        </pc:spChg>
        <pc:spChg chg="mod">
          <ac:chgData name="Florine THIEBAULT" userId="86586045-4ad6-4d9e-8f46-da6820b36600" providerId="ADAL" clId="{A800FB9F-1FCE-469C-B43B-8CF72909C098}" dt="2023-05-02T10:37:47.898" v="30" actId="207"/>
          <ac:spMkLst>
            <pc:docMk/>
            <pc:sldMk cId="974160701" sldId="257"/>
            <ac:spMk id="3" creationId="{96FBC9D9-5E6F-B1E6-3248-249F1F37B9C1}"/>
          </ac:spMkLst>
        </pc:spChg>
        <pc:spChg chg="mod">
          <ac:chgData name="Florine THIEBAULT" userId="86586045-4ad6-4d9e-8f46-da6820b36600" providerId="ADAL" clId="{A800FB9F-1FCE-469C-B43B-8CF72909C098}" dt="2023-05-02T10:37:27.672" v="29" actId="20577"/>
          <ac:spMkLst>
            <pc:docMk/>
            <pc:sldMk cId="974160701" sldId="257"/>
            <ac:spMk id="13" creationId="{2F5E7B44-A9AF-7EB9-F3C7-69101B95BE60}"/>
          </ac:spMkLst>
        </pc:spChg>
        <pc:spChg chg="mod">
          <ac:chgData name="Florine THIEBAULT" userId="86586045-4ad6-4d9e-8f46-da6820b36600" providerId="ADAL" clId="{A800FB9F-1FCE-469C-B43B-8CF72909C098}" dt="2023-05-02T10:37:55.147" v="31" actId="207"/>
          <ac:spMkLst>
            <pc:docMk/>
            <pc:sldMk cId="974160701" sldId="257"/>
            <ac:spMk id="30" creationId="{49F2F61E-1B1D-A3EA-4F88-786E7DE722CE}"/>
          </ac:spMkLst>
        </pc:spChg>
        <pc:spChg chg="mod">
          <ac:chgData name="Florine THIEBAULT" userId="86586045-4ad6-4d9e-8f46-da6820b36600" providerId="ADAL" clId="{A800FB9F-1FCE-469C-B43B-8CF72909C098}" dt="2023-05-02T09:00:04.721" v="27" actId="20577"/>
          <ac:spMkLst>
            <pc:docMk/>
            <pc:sldMk cId="974160701" sldId="257"/>
            <ac:spMk id="34" creationId="{8E784F64-6EF5-0738-F5A4-80FAB92B2A32}"/>
          </ac:spMkLst>
        </pc:spChg>
        <pc:spChg chg="mod">
          <ac:chgData name="Florine THIEBAULT" userId="86586045-4ad6-4d9e-8f46-da6820b36600" providerId="ADAL" clId="{A800FB9F-1FCE-469C-B43B-8CF72909C098}" dt="2023-05-02T08:51:41.595" v="15" actId="1076"/>
          <ac:spMkLst>
            <pc:docMk/>
            <pc:sldMk cId="974160701" sldId="257"/>
            <ac:spMk id="87" creationId="{AD7505BB-A41D-E6DB-5B80-FB077E93EA8D}"/>
          </ac:spMkLst>
        </pc:spChg>
        <pc:picChg chg="add mod ord">
          <ac:chgData name="Florine THIEBAULT" userId="86586045-4ad6-4d9e-8f46-da6820b36600" providerId="ADAL" clId="{A800FB9F-1FCE-469C-B43B-8CF72909C098}" dt="2023-05-02T08:51:16.456" v="12" actId="29295"/>
          <ac:picMkLst>
            <pc:docMk/>
            <pc:sldMk cId="974160701" sldId="257"/>
            <ac:picMk id="4" creationId="{25237F03-0527-3ECE-68CE-EFE05D1B777E}"/>
          </ac:picMkLst>
        </pc:picChg>
        <pc:picChg chg="mod">
          <ac:chgData name="Florine THIEBAULT" userId="86586045-4ad6-4d9e-8f46-da6820b36600" providerId="ADAL" clId="{A800FB9F-1FCE-469C-B43B-8CF72909C098}" dt="2023-05-02T08:50:29.056" v="5" actId="1076"/>
          <ac:picMkLst>
            <pc:docMk/>
            <pc:sldMk cId="974160701" sldId="257"/>
            <ac:picMk id="23" creationId="{66FD7B3A-242D-B612-7CFF-AE9F4E5E394D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889938" cy="496333"/>
          </a:xfrm>
          <a:prstGeom prst="rect">
            <a:avLst/>
          </a:prstGeom>
        </p:spPr>
        <p:txBody>
          <a:bodyPr vert="horz" lIns="90665" tIns="45333" rIns="90665" bIns="4533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777609" y="2"/>
            <a:ext cx="2889938" cy="496333"/>
          </a:xfrm>
          <a:prstGeom prst="rect">
            <a:avLst/>
          </a:prstGeom>
        </p:spPr>
        <p:txBody>
          <a:bodyPr vert="horz" lIns="90665" tIns="45333" rIns="90665" bIns="4533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BAE6744-50FF-4EAC-B8F6-50FAD023CFA1}" type="datetimeFigureOut">
              <a:rPr lang="fr-FR"/>
              <a:pPr>
                <a:defRPr/>
              </a:pPr>
              <a:t>02/05/2023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2" y="9428585"/>
            <a:ext cx="2889938" cy="496333"/>
          </a:xfrm>
          <a:prstGeom prst="rect">
            <a:avLst/>
          </a:prstGeom>
        </p:spPr>
        <p:txBody>
          <a:bodyPr vert="horz" lIns="90665" tIns="45333" rIns="90665" bIns="4533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777609" y="9428585"/>
            <a:ext cx="2889938" cy="496333"/>
          </a:xfrm>
          <a:prstGeom prst="rect">
            <a:avLst/>
          </a:prstGeom>
        </p:spPr>
        <p:txBody>
          <a:bodyPr vert="horz" lIns="90665" tIns="45333" rIns="90665" bIns="4533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7B4D2A2-2AC2-47F8-A6A5-A7DD71C98464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937136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889938" cy="496333"/>
          </a:xfrm>
          <a:prstGeom prst="rect">
            <a:avLst/>
          </a:prstGeom>
        </p:spPr>
        <p:txBody>
          <a:bodyPr vert="horz" lIns="90665" tIns="45333" rIns="90665" bIns="4533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77609" y="2"/>
            <a:ext cx="2889938" cy="496333"/>
          </a:xfrm>
          <a:prstGeom prst="rect">
            <a:avLst/>
          </a:prstGeom>
        </p:spPr>
        <p:txBody>
          <a:bodyPr vert="horz" lIns="90665" tIns="45333" rIns="90665" bIns="4533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FE4DB1C-F76D-47A0-9DEA-1E750A360BE4}" type="datetimeFigureOut">
              <a:rPr lang="fr-FR"/>
              <a:pPr>
                <a:defRPr/>
              </a:pPr>
              <a:t>02/05/2023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019300" y="746125"/>
            <a:ext cx="2630488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65" tIns="45333" rIns="90665" bIns="45333" rtlCol="0" anchor="ctr"/>
          <a:lstStyle/>
          <a:p>
            <a:pPr lvl="0"/>
            <a:endParaRPr lang="fr-BE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66909" y="4715156"/>
            <a:ext cx="5335270" cy="4466987"/>
          </a:xfrm>
          <a:prstGeom prst="rect">
            <a:avLst/>
          </a:prstGeom>
        </p:spPr>
        <p:txBody>
          <a:bodyPr vert="horz" lIns="90665" tIns="45333" rIns="90665" bIns="45333" rtlCol="0">
            <a:normAutofit/>
          </a:bodyPr>
          <a:lstStyle/>
          <a:p>
            <a:pPr lvl="0"/>
            <a:r>
              <a:rPr lang="fr-FR" noProof="0" dirty="0"/>
              <a:t>Cliquez pour 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  <a:endParaRPr lang="fr-BE" noProof="0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889938" cy="496333"/>
          </a:xfrm>
          <a:prstGeom prst="rect">
            <a:avLst/>
          </a:prstGeom>
        </p:spPr>
        <p:txBody>
          <a:bodyPr vert="horz" lIns="90665" tIns="45333" rIns="90665" bIns="4533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77609" y="9428585"/>
            <a:ext cx="2889938" cy="496333"/>
          </a:xfrm>
          <a:prstGeom prst="rect">
            <a:avLst/>
          </a:prstGeom>
        </p:spPr>
        <p:txBody>
          <a:bodyPr vert="horz" lIns="90665" tIns="45333" rIns="90665" bIns="4533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D7F7ECF-42F4-4999-8AB5-B9CFFB894227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452533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5227" kern="1200">
        <a:solidFill>
          <a:schemeClr val="tx1"/>
        </a:solidFill>
        <a:latin typeface="+mn-lt"/>
        <a:ea typeface="+mn-ea"/>
        <a:cs typeface="+mn-cs"/>
      </a:defRPr>
    </a:lvl1pPr>
    <a:lvl2pPr marL="1990424" algn="l" rtl="0" fontAlgn="base">
      <a:spcBef>
        <a:spcPct val="30000"/>
      </a:spcBef>
      <a:spcAft>
        <a:spcPct val="0"/>
      </a:spcAft>
      <a:defRPr sz="5227" kern="1200">
        <a:solidFill>
          <a:schemeClr val="tx1"/>
        </a:solidFill>
        <a:latin typeface="+mn-lt"/>
        <a:ea typeface="+mn-ea"/>
        <a:cs typeface="+mn-cs"/>
      </a:defRPr>
    </a:lvl2pPr>
    <a:lvl3pPr marL="3980848" algn="l" rtl="0" fontAlgn="base">
      <a:spcBef>
        <a:spcPct val="30000"/>
      </a:spcBef>
      <a:spcAft>
        <a:spcPct val="0"/>
      </a:spcAft>
      <a:defRPr sz="5227" kern="1200">
        <a:solidFill>
          <a:schemeClr val="tx1"/>
        </a:solidFill>
        <a:latin typeface="+mn-lt"/>
        <a:ea typeface="+mn-ea"/>
        <a:cs typeface="+mn-cs"/>
      </a:defRPr>
    </a:lvl3pPr>
    <a:lvl4pPr marL="5971271" algn="l" rtl="0" fontAlgn="base">
      <a:spcBef>
        <a:spcPct val="30000"/>
      </a:spcBef>
      <a:spcAft>
        <a:spcPct val="0"/>
      </a:spcAft>
      <a:defRPr sz="5227" kern="1200">
        <a:solidFill>
          <a:schemeClr val="tx1"/>
        </a:solidFill>
        <a:latin typeface="+mn-lt"/>
        <a:ea typeface="+mn-ea"/>
        <a:cs typeface="+mn-cs"/>
      </a:defRPr>
    </a:lvl4pPr>
    <a:lvl5pPr marL="7961695" algn="l" rtl="0" fontAlgn="base">
      <a:spcBef>
        <a:spcPct val="30000"/>
      </a:spcBef>
      <a:spcAft>
        <a:spcPct val="0"/>
      </a:spcAft>
      <a:defRPr sz="5227" kern="1200">
        <a:solidFill>
          <a:schemeClr val="tx1"/>
        </a:solidFill>
        <a:latin typeface="+mn-lt"/>
        <a:ea typeface="+mn-ea"/>
        <a:cs typeface="+mn-cs"/>
      </a:defRPr>
    </a:lvl5pPr>
    <a:lvl6pPr marL="9952119" algn="l" defTabSz="3980848" rtl="0" eaLnBrk="1" latinLnBrk="0" hangingPunct="1">
      <a:defRPr sz="5227" kern="1200">
        <a:solidFill>
          <a:schemeClr val="tx1"/>
        </a:solidFill>
        <a:latin typeface="+mn-lt"/>
        <a:ea typeface="+mn-ea"/>
        <a:cs typeface="+mn-cs"/>
      </a:defRPr>
    </a:lvl6pPr>
    <a:lvl7pPr marL="11942538" algn="l" defTabSz="3980848" rtl="0" eaLnBrk="1" latinLnBrk="0" hangingPunct="1">
      <a:defRPr sz="5227" kern="1200">
        <a:solidFill>
          <a:schemeClr val="tx1"/>
        </a:solidFill>
        <a:latin typeface="+mn-lt"/>
        <a:ea typeface="+mn-ea"/>
        <a:cs typeface="+mn-cs"/>
      </a:defRPr>
    </a:lvl7pPr>
    <a:lvl8pPr marL="13932967" algn="l" defTabSz="3980848" rtl="0" eaLnBrk="1" latinLnBrk="0" hangingPunct="1">
      <a:defRPr sz="5227" kern="1200">
        <a:solidFill>
          <a:schemeClr val="tx1"/>
        </a:solidFill>
        <a:latin typeface="+mn-lt"/>
        <a:ea typeface="+mn-ea"/>
        <a:cs typeface="+mn-cs"/>
      </a:defRPr>
    </a:lvl8pPr>
    <a:lvl9pPr marL="15923390" algn="l" defTabSz="3980848" rtl="0" eaLnBrk="1" latinLnBrk="0" hangingPunct="1">
      <a:defRPr sz="522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l="269" t="20290" r="13968" b="25948"/>
          <a:stretch>
            <a:fillRect/>
          </a:stretch>
        </p:blipFill>
        <p:spPr bwMode="auto">
          <a:xfrm>
            <a:off x="0" y="41806339"/>
            <a:ext cx="30275213" cy="997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 userDrawn="1"/>
        </p:nvSpPr>
        <p:spPr>
          <a:xfrm>
            <a:off x="-300017" y="41965951"/>
            <a:ext cx="7379585" cy="6781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807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Université de Mons</a:t>
            </a:r>
            <a:endParaRPr lang="fr-BE" sz="3807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13776" y="12890518"/>
            <a:ext cx="22910439" cy="26237013"/>
          </a:xfrm>
        </p:spPr>
        <p:txBody>
          <a:bodyPr/>
          <a:lstStyle>
            <a:lvl1pPr>
              <a:buFontTx/>
              <a:buNone/>
              <a:defRPr kumimoji="0" lang="fr-FR" sz="5708" b="0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defRPr>
            </a:lvl1pPr>
            <a:lvl2pPr marL="430462" indent="-430462">
              <a:buClr>
                <a:srgbClr val="00ABCC"/>
              </a:buClr>
              <a:buFont typeface="Wingdings" pitchFamily="2" charset="2"/>
              <a:buChar char="§"/>
              <a:defRPr kumimoji="0" lang="fr-FR" sz="5708" b="0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defRPr>
            </a:lvl2pPr>
            <a:lvl3pPr marL="1064833" indent="-430462">
              <a:buClr>
                <a:srgbClr val="C44C4C"/>
              </a:buClr>
              <a:buFont typeface="Wingdings" pitchFamily="2" charset="2"/>
              <a:buChar char="§"/>
              <a:defRPr kumimoji="0" lang="fr-FR" sz="4757" b="0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defRPr>
            </a:lvl3pPr>
            <a:lvl4pPr marL="1699199" indent="-430462">
              <a:buClr>
                <a:schemeClr val="bg1">
                  <a:lumMod val="65000"/>
                </a:schemeClr>
              </a:buClr>
              <a:buFont typeface="Wingdings" pitchFamily="2" charset="2"/>
              <a:buChar char="§"/>
              <a:defRPr sz="4282">
                <a:solidFill>
                  <a:schemeClr val="tx1"/>
                </a:solidFill>
              </a:defRPr>
            </a:lvl4pPr>
            <a:lvl5pPr marL="2356228" indent="-407812">
              <a:buFont typeface="Wingdings" pitchFamily="2" charset="2"/>
              <a:buChar char="§"/>
              <a:defRPr sz="3807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 dirty="0"/>
              <a:t>Cliquez pour 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1513776" y="7443268"/>
            <a:ext cx="22910439" cy="4455778"/>
          </a:xfrm>
        </p:spPr>
        <p:txBody>
          <a:bodyPr/>
          <a:lstStyle>
            <a:lvl1pPr algn="l">
              <a:defRPr sz="6663" b="0">
                <a:solidFill>
                  <a:schemeClr val="accent2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  <a:endParaRPr lang="fr-BE" dirty="0"/>
          </a:p>
        </p:txBody>
      </p:sp>
      <p:sp>
        <p:nvSpPr>
          <p:cNvPr id="7" name="Espace réservé du pied de page 13"/>
          <p:cNvSpPr>
            <a:spLocks noGrp="1"/>
          </p:cNvSpPr>
          <p:nvPr>
            <p:ph type="ftr" sz="quarter" idx="11"/>
          </p:nvPr>
        </p:nvSpPr>
        <p:spPr>
          <a:xfrm>
            <a:off x="7379585" y="41806340"/>
            <a:ext cx="21192649" cy="99743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BE" dirty="0"/>
              <a:t>Identification de l’événement</a:t>
            </a:r>
          </a:p>
          <a:p>
            <a:pPr>
              <a:defRPr/>
            </a:pPr>
            <a:endParaRPr lang="fr-B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1513761" y="1714134"/>
            <a:ext cx="27247692" cy="713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 style du titre</a:t>
            </a:r>
            <a:endParaRPr lang="fr-BE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3761" y="9987553"/>
            <a:ext cx="27247692" cy="28248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dirty="0"/>
              <a:t>Cliquez pour 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</p:txBody>
      </p:sp>
      <p:pic>
        <p:nvPicPr>
          <p:cNvPr id="1028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 l="269" t="20290" r="13968" b="25948"/>
          <a:stretch>
            <a:fillRect/>
          </a:stretch>
        </p:blipFill>
        <p:spPr bwMode="auto">
          <a:xfrm>
            <a:off x="0" y="0"/>
            <a:ext cx="30275213" cy="485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 l="269" t="20290" r="13968" b="25948"/>
          <a:stretch>
            <a:fillRect/>
          </a:stretch>
        </p:blipFill>
        <p:spPr bwMode="auto">
          <a:xfrm>
            <a:off x="0" y="42318284"/>
            <a:ext cx="30275213" cy="485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space réservé du pied de page 5"/>
          <p:cNvSpPr>
            <a:spLocks noGrp="1"/>
          </p:cNvSpPr>
          <p:nvPr>
            <p:ph type="ftr" sz="quarter" idx="3"/>
          </p:nvPr>
        </p:nvSpPr>
        <p:spPr>
          <a:xfrm>
            <a:off x="7379585" y="41079730"/>
            <a:ext cx="21192649" cy="17240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2856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Laurent SPITAELS| Service de Génie Mécanique | Réunion CRIBC/BCRC – UMONS du 24/03/2020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4"/>
          </p:nvPr>
        </p:nvSpPr>
        <p:spPr>
          <a:xfrm>
            <a:off x="28572245" y="41069817"/>
            <a:ext cx="1702983" cy="17339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856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788E00-F875-4D77-9ED4-63F826220AA2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lang="fr-BE" sz="10465" b="1" kern="1200" dirty="0">
          <a:solidFill>
            <a:schemeClr val="accent2"/>
          </a:solidFill>
          <a:latin typeface="Calibri" pitchFamily="34" charset="0"/>
          <a:ea typeface="+mj-ea"/>
          <a:cs typeface="Arial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10465" b="1">
          <a:solidFill>
            <a:srgbClr val="C44C4C"/>
          </a:solidFill>
          <a:latin typeface="Calibri" pitchFamily="34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10465" b="1">
          <a:solidFill>
            <a:srgbClr val="C44C4C"/>
          </a:solidFill>
          <a:latin typeface="Calibri" pitchFamily="34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10465" b="1">
          <a:solidFill>
            <a:srgbClr val="C44C4C"/>
          </a:solidFill>
          <a:latin typeface="Calibri" pitchFamily="34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10465" b="1">
          <a:solidFill>
            <a:srgbClr val="C44C4C"/>
          </a:solidFill>
          <a:latin typeface="Calibri" pitchFamily="34" charset="0"/>
          <a:cs typeface="Arial" charset="0"/>
        </a:defRPr>
      </a:lvl5pPr>
      <a:lvl6pPr marL="1087488" algn="ctr" rtl="0" fontAlgn="base">
        <a:spcBef>
          <a:spcPct val="0"/>
        </a:spcBef>
        <a:spcAft>
          <a:spcPct val="0"/>
        </a:spcAft>
        <a:defRPr sz="10465" b="1">
          <a:solidFill>
            <a:srgbClr val="C44C4C"/>
          </a:solidFill>
          <a:latin typeface="Calibri" pitchFamily="34" charset="0"/>
          <a:cs typeface="Arial" charset="0"/>
        </a:defRPr>
      </a:lvl6pPr>
      <a:lvl7pPr marL="2174980" algn="ctr" rtl="0" fontAlgn="base">
        <a:spcBef>
          <a:spcPct val="0"/>
        </a:spcBef>
        <a:spcAft>
          <a:spcPct val="0"/>
        </a:spcAft>
        <a:defRPr sz="10465" b="1">
          <a:solidFill>
            <a:srgbClr val="C44C4C"/>
          </a:solidFill>
          <a:latin typeface="Calibri" pitchFamily="34" charset="0"/>
          <a:cs typeface="Arial" charset="0"/>
        </a:defRPr>
      </a:lvl7pPr>
      <a:lvl8pPr marL="3262472" algn="ctr" rtl="0" fontAlgn="base">
        <a:spcBef>
          <a:spcPct val="0"/>
        </a:spcBef>
        <a:spcAft>
          <a:spcPct val="0"/>
        </a:spcAft>
        <a:defRPr sz="10465" b="1">
          <a:solidFill>
            <a:srgbClr val="C44C4C"/>
          </a:solidFill>
          <a:latin typeface="Calibri" pitchFamily="34" charset="0"/>
          <a:cs typeface="Arial" charset="0"/>
        </a:defRPr>
      </a:lvl8pPr>
      <a:lvl9pPr marL="4349955" algn="ctr" rtl="0" fontAlgn="base">
        <a:spcBef>
          <a:spcPct val="0"/>
        </a:spcBef>
        <a:spcAft>
          <a:spcPct val="0"/>
        </a:spcAft>
        <a:defRPr sz="10465" b="1">
          <a:solidFill>
            <a:srgbClr val="C44C4C"/>
          </a:solidFill>
          <a:latin typeface="Calibri" pitchFamily="34" charset="0"/>
          <a:cs typeface="Arial" charset="0"/>
        </a:defRPr>
      </a:lvl9pPr>
    </p:titleStyle>
    <p:bodyStyle>
      <a:lvl1pPr marL="0" indent="0" algn="l" rtl="0" fontAlgn="base">
        <a:spcBef>
          <a:spcPct val="20000"/>
        </a:spcBef>
        <a:spcAft>
          <a:spcPct val="0"/>
        </a:spcAft>
        <a:buFont typeface="Arial" charset="0"/>
        <a:buNone/>
        <a:defRPr lang="fr-FR" sz="7614" kern="1200" dirty="0">
          <a:solidFill>
            <a:srgbClr val="808080"/>
          </a:solidFill>
          <a:latin typeface="Calibri" pitchFamily="34" charset="0"/>
          <a:ea typeface="+mn-ea"/>
          <a:cs typeface="Times New Roman" pitchFamily="18" charset="0"/>
        </a:defRPr>
      </a:lvl1pPr>
      <a:lvl2pPr marL="1767168" indent="-679676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fr-FR" sz="5708" kern="1200" dirty="0">
          <a:solidFill>
            <a:schemeClr val="tx1"/>
          </a:solidFill>
          <a:latin typeface="Calibri" pitchFamily="34" charset="0"/>
          <a:ea typeface="+mn-ea"/>
          <a:cs typeface="Arial" pitchFamily="34" charset="0"/>
        </a:defRPr>
      </a:lvl2pPr>
      <a:lvl3pPr marL="2718726" indent="-543746" algn="l" rtl="0" fontAlgn="base">
        <a:spcBef>
          <a:spcPct val="20000"/>
        </a:spcBef>
        <a:spcAft>
          <a:spcPct val="0"/>
        </a:spcAft>
        <a:buFont typeface="Arial" charset="0"/>
        <a:buChar char="•"/>
        <a:defRPr lang="fr-FR" sz="4757" kern="1200" dirty="0">
          <a:solidFill>
            <a:schemeClr val="tx1"/>
          </a:solidFill>
          <a:latin typeface="Calibri" pitchFamily="34" charset="0"/>
          <a:ea typeface="+mn-ea"/>
          <a:cs typeface="Arial" pitchFamily="34" charset="0"/>
        </a:defRPr>
      </a:lvl3pPr>
      <a:lvl4pPr marL="3806213" indent="-543746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fr-BE" sz="4757" kern="1200" dirty="0">
          <a:solidFill>
            <a:schemeClr val="tx1"/>
          </a:solidFill>
          <a:latin typeface="+mn-lt"/>
          <a:ea typeface="+mn-ea"/>
          <a:cs typeface="Arial" charset="0"/>
        </a:defRPr>
      </a:lvl4pPr>
      <a:lvl5pPr marL="4893705" indent="-543746" algn="l" rtl="0" fontAlgn="base">
        <a:spcBef>
          <a:spcPct val="20000"/>
        </a:spcBef>
        <a:spcAft>
          <a:spcPct val="0"/>
        </a:spcAft>
        <a:buFont typeface="Arial" charset="0"/>
        <a:buChar char="»"/>
        <a:defRPr lang="fr-BE" kern="1200" dirty="0">
          <a:solidFill>
            <a:schemeClr val="tx1"/>
          </a:solidFill>
          <a:latin typeface="+mn-lt"/>
          <a:ea typeface="+mn-ea"/>
          <a:cs typeface="Arial" charset="0"/>
        </a:defRPr>
      </a:lvl5pPr>
      <a:lvl6pPr marL="5981193" indent="-543746" algn="l" defTabSz="2174980" rtl="0" eaLnBrk="1" latinLnBrk="0" hangingPunct="1">
        <a:spcBef>
          <a:spcPct val="20000"/>
        </a:spcBef>
        <a:buFont typeface="Arial" pitchFamily="34" charset="0"/>
        <a:buChar char="•"/>
        <a:defRPr sz="4757" kern="1200">
          <a:solidFill>
            <a:schemeClr val="tx1"/>
          </a:solidFill>
          <a:latin typeface="+mn-lt"/>
          <a:ea typeface="+mn-ea"/>
          <a:cs typeface="+mn-cs"/>
        </a:defRPr>
      </a:lvl6pPr>
      <a:lvl7pPr marL="7068685" indent="-543746" algn="l" defTabSz="2174980" rtl="0" eaLnBrk="1" latinLnBrk="0" hangingPunct="1">
        <a:spcBef>
          <a:spcPct val="20000"/>
        </a:spcBef>
        <a:buFont typeface="Arial" pitchFamily="34" charset="0"/>
        <a:buChar char="•"/>
        <a:defRPr sz="4757" kern="1200">
          <a:solidFill>
            <a:schemeClr val="tx1"/>
          </a:solidFill>
          <a:latin typeface="+mn-lt"/>
          <a:ea typeface="+mn-ea"/>
          <a:cs typeface="+mn-cs"/>
        </a:defRPr>
      </a:lvl7pPr>
      <a:lvl8pPr marL="8156173" indent="-543746" algn="l" defTabSz="2174980" rtl="0" eaLnBrk="1" latinLnBrk="0" hangingPunct="1">
        <a:spcBef>
          <a:spcPct val="20000"/>
        </a:spcBef>
        <a:buFont typeface="Arial" pitchFamily="34" charset="0"/>
        <a:buChar char="•"/>
        <a:defRPr sz="4757" kern="1200">
          <a:solidFill>
            <a:schemeClr val="tx1"/>
          </a:solidFill>
          <a:latin typeface="+mn-lt"/>
          <a:ea typeface="+mn-ea"/>
          <a:cs typeface="+mn-cs"/>
        </a:defRPr>
      </a:lvl8pPr>
      <a:lvl9pPr marL="9243665" indent="-543746" algn="l" defTabSz="2174980" rtl="0" eaLnBrk="1" latinLnBrk="0" hangingPunct="1">
        <a:spcBef>
          <a:spcPct val="20000"/>
        </a:spcBef>
        <a:buFont typeface="Arial" pitchFamily="34" charset="0"/>
        <a:buChar char="•"/>
        <a:defRPr sz="47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2174980" rtl="0" eaLnBrk="1" latinLnBrk="0" hangingPunct="1">
        <a:defRPr sz="4282" kern="1200">
          <a:solidFill>
            <a:schemeClr val="tx1"/>
          </a:solidFill>
          <a:latin typeface="+mn-lt"/>
          <a:ea typeface="+mn-ea"/>
          <a:cs typeface="+mn-cs"/>
        </a:defRPr>
      </a:lvl1pPr>
      <a:lvl2pPr marL="1087488" algn="l" defTabSz="2174980" rtl="0" eaLnBrk="1" latinLnBrk="0" hangingPunct="1">
        <a:defRPr sz="4282" kern="1200">
          <a:solidFill>
            <a:schemeClr val="tx1"/>
          </a:solidFill>
          <a:latin typeface="+mn-lt"/>
          <a:ea typeface="+mn-ea"/>
          <a:cs typeface="+mn-cs"/>
        </a:defRPr>
      </a:lvl2pPr>
      <a:lvl3pPr marL="2174980" algn="l" defTabSz="2174980" rtl="0" eaLnBrk="1" latinLnBrk="0" hangingPunct="1">
        <a:defRPr sz="4282" kern="1200">
          <a:solidFill>
            <a:schemeClr val="tx1"/>
          </a:solidFill>
          <a:latin typeface="+mn-lt"/>
          <a:ea typeface="+mn-ea"/>
          <a:cs typeface="+mn-cs"/>
        </a:defRPr>
      </a:lvl3pPr>
      <a:lvl4pPr marL="3262472" algn="l" defTabSz="2174980" rtl="0" eaLnBrk="1" latinLnBrk="0" hangingPunct="1">
        <a:defRPr sz="4282" kern="1200">
          <a:solidFill>
            <a:schemeClr val="tx1"/>
          </a:solidFill>
          <a:latin typeface="+mn-lt"/>
          <a:ea typeface="+mn-ea"/>
          <a:cs typeface="+mn-cs"/>
        </a:defRPr>
      </a:lvl4pPr>
      <a:lvl5pPr marL="4349955" algn="l" defTabSz="2174980" rtl="0" eaLnBrk="1" latinLnBrk="0" hangingPunct="1">
        <a:defRPr sz="4282" kern="1200">
          <a:solidFill>
            <a:schemeClr val="tx1"/>
          </a:solidFill>
          <a:latin typeface="+mn-lt"/>
          <a:ea typeface="+mn-ea"/>
          <a:cs typeface="+mn-cs"/>
        </a:defRPr>
      </a:lvl5pPr>
      <a:lvl6pPr marL="5437447" algn="l" defTabSz="2174980" rtl="0" eaLnBrk="1" latinLnBrk="0" hangingPunct="1">
        <a:defRPr sz="4282" kern="1200">
          <a:solidFill>
            <a:schemeClr val="tx1"/>
          </a:solidFill>
          <a:latin typeface="+mn-lt"/>
          <a:ea typeface="+mn-ea"/>
          <a:cs typeface="+mn-cs"/>
        </a:defRPr>
      </a:lvl6pPr>
      <a:lvl7pPr marL="6524935" algn="l" defTabSz="2174980" rtl="0" eaLnBrk="1" latinLnBrk="0" hangingPunct="1">
        <a:defRPr sz="4282" kern="1200">
          <a:solidFill>
            <a:schemeClr val="tx1"/>
          </a:solidFill>
          <a:latin typeface="+mn-lt"/>
          <a:ea typeface="+mn-ea"/>
          <a:cs typeface="+mn-cs"/>
        </a:defRPr>
      </a:lvl7pPr>
      <a:lvl8pPr marL="7612427" algn="l" defTabSz="2174980" rtl="0" eaLnBrk="1" latinLnBrk="0" hangingPunct="1">
        <a:defRPr sz="4282" kern="1200">
          <a:solidFill>
            <a:schemeClr val="tx1"/>
          </a:solidFill>
          <a:latin typeface="+mn-lt"/>
          <a:ea typeface="+mn-ea"/>
          <a:cs typeface="+mn-cs"/>
        </a:defRPr>
      </a:lvl8pPr>
      <a:lvl9pPr marL="8699919" algn="l" defTabSz="2174980" rtl="0" eaLnBrk="1" latinLnBrk="0" hangingPunct="1">
        <a:defRPr sz="428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237F03-0527-3ECE-68CE-EFE05D1B777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0" y="1661552"/>
            <a:ext cx="4258172" cy="2107667"/>
          </a:xfrm>
          <a:prstGeom prst="rect">
            <a:avLst/>
          </a:prstGeom>
        </p:spPr>
      </p:pic>
      <p:sp>
        <p:nvSpPr>
          <p:cNvPr id="1119" name="Rectangle 1118">
            <a:extLst>
              <a:ext uri="{FF2B5EF4-FFF2-40B4-BE49-F238E27FC236}">
                <a16:creationId xmlns:a16="http://schemas.microsoft.com/office/drawing/2014/main" id="{D6EB1704-52B9-332D-5F89-7A8E07BA32DD}"/>
              </a:ext>
            </a:extLst>
          </p:cNvPr>
          <p:cNvSpPr/>
          <p:nvPr/>
        </p:nvSpPr>
        <p:spPr>
          <a:xfrm>
            <a:off x="1442696" y="14738642"/>
            <a:ext cx="27144000" cy="23013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2EA588-E932-4B94-AB2C-C03BC4AA3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62206" y="41951506"/>
            <a:ext cx="22413007" cy="976285"/>
          </a:xfrm>
        </p:spPr>
        <p:txBody>
          <a:bodyPr/>
          <a:lstStyle/>
          <a:p>
            <a:pPr marL="0" marR="0" lvl="0" indent="0" defTabSz="386663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536"/>
              </a:spcAft>
              <a:buClrTx/>
              <a:buSzTx/>
              <a:buFontTx/>
              <a:buNone/>
              <a:tabLst/>
              <a:defRPr/>
            </a:pPr>
            <a:r>
              <a:rPr kumimoji="0" lang="fr-BE" sz="4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			</a:t>
            </a:r>
            <a:r>
              <a:rPr kumimoji="0" lang="fr-BE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			</a:t>
            </a:r>
          </a:p>
          <a:p>
            <a:pPr marL="0" marR="0" lvl="0" indent="0" defTabSz="386663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536"/>
              </a:spcAft>
              <a:buClrTx/>
              <a:buSzTx/>
              <a:buFontTx/>
              <a:buNone/>
              <a:tabLst/>
              <a:defRPr/>
            </a:pPr>
            <a:r>
              <a:rPr kumimoji="0" lang="fr-BE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F. </a:t>
            </a:r>
            <a:r>
              <a:rPr kumimoji="0" lang="fr-BE" sz="4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Thiébault</a:t>
            </a:r>
            <a:r>
              <a:rPr kumimoji="0" lang="fr-BE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(UMONS) – L. </a:t>
            </a:r>
            <a:r>
              <a:rPr kumimoji="0" lang="fr-BE" sz="4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Cultrera</a:t>
            </a:r>
            <a:r>
              <a:rPr kumimoji="0" lang="fr-BE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(UMONS) – G. Vermeylen (UMONS). </a:t>
            </a:r>
            <a:r>
              <a:rPr kumimoji="0" lang="fr-BE" sz="4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Mard</a:t>
            </a:r>
            <a:r>
              <a:rPr lang="fr-BE" sz="40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des chercheurs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386663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00" b="0" i="0" u="none" strike="noStrike" kern="1200" cap="none" spc="0" normalizeH="0" baseline="0" noProof="0" dirty="0">
                <a:ln>
                  <a:noFill/>
                </a:ln>
                <a:solidFill>
                  <a:srgbClr val="C40C42"/>
                </a:solidFill>
                <a:effectLst/>
                <a:uLnTx/>
                <a:uFillTx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			</a:t>
            </a:r>
          </a:p>
          <a:p>
            <a:pPr>
              <a:defRPr/>
            </a:pPr>
            <a:endParaRPr lang="en-GB" sz="36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03879D5D-EDBC-4823-B66E-EE659CAB567E}"/>
              </a:ext>
            </a:extLst>
          </p:cNvPr>
          <p:cNvSpPr txBox="1"/>
          <p:nvPr/>
        </p:nvSpPr>
        <p:spPr>
          <a:xfrm>
            <a:off x="1632783" y="2876902"/>
            <a:ext cx="26953913" cy="1229483"/>
          </a:xfrm>
          <a:prstGeom prst="rect">
            <a:avLst/>
          </a:prstGeom>
          <a:noFill/>
        </p:spPr>
        <p:txBody>
          <a:bodyPr vert="horz" wrap="square" lIns="386738" tIns="193369" rIns="386738" bIns="193369" rtlCol="0">
            <a:noAutofit/>
          </a:bodyPr>
          <a:lstStyle/>
          <a:p>
            <a:pPr algn="ctr" defTabSz="3866630" eaLnBrk="0" hangingPunct="0">
              <a:spcAft>
                <a:spcPts val="2536"/>
              </a:spcAft>
            </a:pPr>
            <a:r>
              <a:rPr lang="fr-BE" sz="4400" i="1" dirty="0">
                <a:latin typeface="Arial" panose="020B0604020202020204" pitchFamily="34" charset="0"/>
                <a:cs typeface="Arial" panose="020B0604020202020204" pitchFamily="34" charset="0"/>
              </a:rPr>
              <a:t>F. </a:t>
            </a:r>
            <a:r>
              <a:rPr lang="fr-BE" sz="4400" i="1" dirty="0" err="1">
                <a:latin typeface="Arial" panose="020B0604020202020204" pitchFamily="34" charset="0"/>
                <a:cs typeface="Arial" panose="020B0604020202020204" pitchFamily="34" charset="0"/>
              </a:rPr>
              <a:t>Thiébault</a:t>
            </a:r>
            <a:r>
              <a:rPr lang="fr-BE" sz="4400" i="1" dirty="0">
                <a:latin typeface="Arial" panose="020B0604020202020204" pitchFamily="34" charset="0"/>
                <a:cs typeface="Arial" panose="020B0604020202020204" pitchFamily="34" charset="0"/>
              </a:rPr>
              <a:t> (UMONS) – L. </a:t>
            </a:r>
            <a:r>
              <a:rPr lang="fr-BE" sz="4400" i="1" dirty="0" err="1">
                <a:latin typeface="Arial" panose="020B0604020202020204" pitchFamily="34" charset="0"/>
                <a:cs typeface="Arial" panose="020B0604020202020204" pitchFamily="34" charset="0"/>
              </a:rPr>
              <a:t>Cultrera</a:t>
            </a:r>
            <a:r>
              <a:rPr lang="fr-BE" sz="4400" i="1" dirty="0">
                <a:latin typeface="Arial" panose="020B0604020202020204" pitchFamily="34" charset="0"/>
                <a:cs typeface="Arial" panose="020B0604020202020204" pitchFamily="34" charset="0"/>
              </a:rPr>
              <a:t> (UMONS) – G. Vermeylen (UMONS)</a:t>
            </a:r>
            <a:endParaRPr lang="en-GB" sz="34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66FD7B3A-242D-B612-7CFF-AE9F4E5E39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15799" y="1788332"/>
            <a:ext cx="4258171" cy="1460988"/>
          </a:xfrm>
          <a:prstGeom prst="rect">
            <a:avLst/>
          </a:prstGeom>
        </p:spPr>
      </p:pic>
      <p:sp>
        <p:nvSpPr>
          <p:cNvPr id="87" name="ZoneTexte 86">
            <a:extLst>
              <a:ext uri="{FF2B5EF4-FFF2-40B4-BE49-F238E27FC236}">
                <a16:creationId xmlns:a16="http://schemas.microsoft.com/office/drawing/2014/main" id="{AD7505BB-A41D-E6DB-5B80-FB077E93EA8D}"/>
              </a:ext>
            </a:extLst>
          </p:cNvPr>
          <p:cNvSpPr txBox="1"/>
          <p:nvPr/>
        </p:nvSpPr>
        <p:spPr>
          <a:xfrm>
            <a:off x="3396793" y="973425"/>
            <a:ext cx="23180386" cy="2182163"/>
          </a:xfrm>
          <a:prstGeom prst="rect">
            <a:avLst/>
          </a:prstGeom>
          <a:noFill/>
          <a:effectLst>
            <a:softEdge rad="12700"/>
          </a:effectLst>
        </p:spPr>
        <p:txBody>
          <a:bodyPr vert="horz" wrap="square" lIns="386738" tIns="193369" rIns="386738" bIns="193369" rtlCol="0" anchor="ctr">
            <a:noAutofit/>
          </a:bodyPr>
          <a:lstStyle/>
          <a:p>
            <a:pPr algn="ctr" defTabSz="3866630" eaLnBrk="0" hangingPunct="0">
              <a:spcAft>
                <a:spcPts val="0"/>
              </a:spcAft>
            </a:pPr>
            <a:r>
              <a:rPr lang="fr-BE" sz="7200" dirty="0"/>
              <a:t>Les processus d’aides à l’internationalisation des PME: Levier de performance?</a:t>
            </a:r>
            <a:endParaRPr lang="fr-BE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Arial" panose="020B0604020202020204" pitchFamily="34" charset="0"/>
            </a:endParaRPr>
          </a:p>
          <a:p>
            <a:pPr algn="ctr" defTabSz="3866630" eaLnBrk="0" hangingPunct="0">
              <a:spcAft>
                <a:spcPts val="0"/>
              </a:spcAft>
            </a:pPr>
            <a:r>
              <a:rPr lang="en-GB" sz="7200" dirty="0">
                <a:solidFill>
                  <a:schemeClr val="accent2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					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6FBC9D9-5E6F-B1E6-3248-249F1F37B9C1}"/>
              </a:ext>
            </a:extLst>
          </p:cNvPr>
          <p:cNvSpPr txBox="1"/>
          <p:nvPr/>
        </p:nvSpPr>
        <p:spPr>
          <a:xfrm>
            <a:off x="487257" y="6651590"/>
            <a:ext cx="13962502" cy="11858511"/>
          </a:xfrm>
          <a:prstGeom prst="rect">
            <a:avLst/>
          </a:prstGeom>
          <a:solidFill>
            <a:schemeClr val="bg1"/>
          </a:solidFill>
          <a:effectLst>
            <a:softEdge rad="12700"/>
          </a:effectLst>
        </p:spPr>
        <p:txBody>
          <a:bodyPr vert="horz" wrap="square" lIns="386738" tIns="193369" rIns="386738" bIns="193369" rtlCol="0">
            <a:noAutofit/>
          </a:bodyPr>
          <a:lstStyle/>
          <a:p>
            <a:pPr algn="just"/>
            <a:r>
              <a:rPr lang="fr-FR" sz="5000" b="1" u="sng" dirty="0">
                <a:latin typeface="+mn-lt"/>
              </a:rPr>
              <a:t>Les PME </a:t>
            </a:r>
          </a:p>
          <a:p>
            <a:pPr algn="just"/>
            <a:r>
              <a:rPr lang="fr-FR" sz="5000" dirty="0">
                <a:latin typeface="+mn-lt"/>
                <a:sym typeface="Wingdings" pitchFamily="2" charset="2"/>
              </a:rPr>
              <a:t>	</a:t>
            </a:r>
            <a:r>
              <a:rPr lang="fr-FR" sz="5000" dirty="0">
                <a:latin typeface="+mn-lt"/>
              </a:rPr>
              <a:t> 99% du tissu économique européen </a:t>
            </a:r>
          </a:p>
          <a:p>
            <a:pPr algn="just"/>
            <a:r>
              <a:rPr lang="fr-FR" sz="5000" dirty="0">
                <a:latin typeface="+mn-lt"/>
                <a:sym typeface="Wingdings" pitchFamily="2" charset="2"/>
              </a:rPr>
              <a:t>	 </a:t>
            </a:r>
            <a:r>
              <a:rPr lang="fr-FR" sz="5000" dirty="0">
                <a:latin typeface="+mn-lt"/>
              </a:rPr>
              <a:t>contribuent à 50% de la VA créée par les 					entreprises de l’UE</a:t>
            </a:r>
          </a:p>
          <a:p>
            <a:pPr algn="just"/>
            <a:r>
              <a:rPr lang="fr-FR" sz="5000" dirty="0">
                <a:latin typeface="+mn-lt"/>
                <a:sym typeface="Wingdings" pitchFamily="2" charset="2"/>
              </a:rPr>
              <a:t>	</a:t>
            </a:r>
            <a:r>
              <a:rPr lang="fr-FR" sz="5000" dirty="0">
                <a:latin typeface="+mn-lt"/>
              </a:rPr>
              <a:t> génèrent 2/3 des emplois</a:t>
            </a:r>
          </a:p>
          <a:p>
            <a:pPr algn="just"/>
            <a:endParaRPr lang="fr-FR" sz="5000" dirty="0">
              <a:latin typeface="+mn-lt"/>
            </a:endParaRPr>
          </a:p>
          <a:p>
            <a:pPr algn="just"/>
            <a:r>
              <a:rPr lang="fr-FR" sz="5000" dirty="0">
                <a:latin typeface="+mn-lt"/>
              </a:rPr>
              <a:t>Les PME financent leur processus d’exportation à l’aide de leviers tels que: </a:t>
            </a:r>
          </a:p>
          <a:p>
            <a:pPr algn="just"/>
            <a:r>
              <a:rPr lang="fr-FR" sz="5000" dirty="0">
                <a:latin typeface="+mn-lt"/>
              </a:rPr>
              <a:t>	</a:t>
            </a:r>
            <a:r>
              <a:rPr lang="fr-FR" sz="5000" dirty="0">
                <a:latin typeface="+mn-lt"/>
                <a:sym typeface="Wingdings" pitchFamily="2" charset="2"/>
              </a:rPr>
              <a:t> des </a:t>
            </a:r>
            <a:r>
              <a:rPr lang="fr-FR" sz="5000" dirty="0">
                <a:latin typeface="+mn-lt"/>
              </a:rPr>
              <a:t>programmes de subsides à </a:t>
            </a:r>
            <a:r>
              <a:rPr lang="fr-FR" sz="5200" dirty="0">
                <a:latin typeface="+mn-lt"/>
              </a:rPr>
              <a:t>l’exportation</a:t>
            </a:r>
          </a:p>
          <a:p>
            <a:pPr algn="just"/>
            <a:r>
              <a:rPr lang="fr-FR" sz="5000" dirty="0">
                <a:latin typeface="+mn-lt"/>
                <a:sym typeface="Wingdings" pitchFamily="2" charset="2"/>
              </a:rPr>
              <a:t>	 les programmes et supports de l’AWEX, les plus utilisés en Wallonie</a:t>
            </a:r>
          </a:p>
          <a:p>
            <a:pPr algn="just"/>
            <a:endParaRPr lang="fr-BE" sz="5000" b="1" i="1" dirty="0">
              <a:solidFill>
                <a:srgbClr val="FF6699"/>
              </a:solidFill>
              <a:latin typeface="+mn-lt"/>
            </a:endParaRPr>
          </a:p>
          <a:p>
            <a:pPr algn="just"/>
            <a:r>
              <a:rPr lang="fr-BE" sz="5000" b="1" i="1" dirty="0">
                <a:solidFill>
                  <a:srgbClr val="FF0000"/>
                </a:solidFill>
                <a:latin typeface="+mn-lt"/>
              </a:rPr>
              <a:t>Est-ce que les aides de l’AWEX, ont un impact sur les performances des PME wallonnes qui y font appel? 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2F5E7B44-A9AF-7EB9-F3C7-69101B95BE60}"/>
              </a:ext>
            </a:extLst>
          </p:cNvPr>
          <p:cNvSpPr txBox="1"/>
          <p:nvPr/>
        </p:nvSpPr>
        <p:spPr>
          <a:xfrm>
            <a:off x="487257" y="20693518"/>
            <a:ext cx="13962502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5200" dirty="0">
                <a:latin typeface="+mn-lt"/>
              </a:rPr>
              <a:t>Double base de données financières allant de 2011 à 2020, reprenant: </a:t>
            </a:r>
          </a:p>
          <a:p>
            <a:pPr algn="just"/>
            <a:r>
              <a:rPr lang="fr-FR" sz="5200" dirty="0">
                <a:latin typeface="+mn-lt"/>
              </a:rPr>
              <a:t>- 	Les données des PME ayant eu recours à une aide de l’AWEX </a:t>
            </a:r>
          </a:p>
          <a:p>
            <a:pPr marL="685800" indent="-685800" algn="just">
              <a:buFontTx/>
              <a:buChar char="-"/>
            </a:pPr>
            <a:r>
              <a:rPr lang="fr-FR" sz="5200" dirty="0">
                <a:latin typeface="+mn-lt"/>
              </a:rPr>
              <a:t>Les données de PME n’ayant jamais eu recours à une aide de l’AWEX (similaire en termes de caractéristiques?)</a:t>
            </a:r>
            <a:endParaRPr lang="fr-BE" sz="5200" dirty="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ZoneTexte 16">
                <a:extLst>
                  <a:ext uri="{FF2B5EF4-FFF2-40B4-BE49-F238E27FC236}">
                    <a16:creationId xmlns:a16="http://schemas.microsoft.com/office/drawing/2014/main" id="{5B6D55D7-868B-56B4-29AA-7423F04D3973}"/>
                  </a:ext>
                </a:extLst>
              </p:cNvPr>
              <p:cNvSpPr txBox="1"/>
              <p:nvPr/>
            </p:nvSpPr>
            <p:spPr>
              <a:xfrm>
                <a:off x="487257" y="28888627"/>
                <a:ext cx="13962502" cy="119926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spcAft>
                    <a:spcPts val="2400"/>
                  </a:spcAft>
                </a:pPr>
                <a:r>
                  <a:rPr lang="fr-FR" sz="5200" dirty="0">
                    <a:latin typeface="+mn-lt"/>
                    <a:cs typeface="Arial" panose="020B0604020202020204" pitchFamily="34" charset="0"/>
                  </a:rPr>
                  <a:t>Analyse de la performance financière et économique sur 1040 PME wallonnes exportatrices: </a:t>
                </a:r>
              </a:p>
              <a:p>
                <a:pPr algn="just">
                  <a:spcAft>
                    <a:spcPts val="24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fr-BE" sz="5200" i="1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BE" sz="52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ln</m:t>
                          </m:r>
                        </m:fName>
                        <m:e>
                          <m:sSub>
                            <m:sSubPr>
                              <m:ctrlP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𝑅𝑂𝐸</m:t>
                              </m:r>
                            </m:e>
                            <m:sub>
                              <m: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𝑗</m:t>
                              </m:r>
                              <m: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,</m:t>
                              </m:r>
                              <m: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fr-BE" sz="52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fr-BE" sz="5200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BE" sz="5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fr-BE" sz="5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b>
                      </m:sSub>
                      <m:r>
                        <a:rPr lang="fr-BE" sz="52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 </m:t>
                      </m:r>
                      <m:sSub>
                        <m:sSubPr>
                          <m:ctrlPr>
                            <a:rPr lang="fr-BE" sz="5200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BE" sz="5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fr-BE" sz="5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fr-BE" sz="52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func>
                        <m:funcPr>
                          <m:ctrlPr>
                            <a:rPr lang="fr-BE" sz="5200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BE" sz="52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ln</m:t>
                          </m:r>
                        </m:fName>
                        <m:e>
                          <m:sSub>
                            <m:sSubPr>
                              <m:ctrlP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𝑅𝑂𝐸</m:t>
                              </m:r>
                            </m:e>
                            <m:sub>
                              <m: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𝑗</m:t>
                              </m:r>
                              <m: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,</m:t>
                              </m:r>
                              <m: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𝑡</m:t>
                              </m:r>
                              <m: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sub>
                          </m:sSub>
                          <m:r>
                            <a:rPr lang="fr-BE" sz="5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)+</m:t>
                          </m:r>
                          <m:sSub>
                            <m:sSubPr>
                              <m:ctrlP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𝐴𝑊𝐸𝑋</m:t>
                              </m:r>
                            </m:e>
                            <m:sub>
                              <m: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𝑗</m:t>
                              </m:r>
                              <m: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,</m:t>
                              </m:r>
                              <m: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fr-BE" sz="5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sub>
                          </m:sSub>
                          <m:sSub>
                            <m:sSubPr>
                              <m:ctrlP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𝑗</m:t>
                              </m:r>
                              <m: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,</m:t>
                              </m:r>
                              <m: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fr-BE" sz="5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𝛾</m:t>
                              </m:r>
                            </m:e>
                            <m:sub>
                              <m: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fr-BE" sz="52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𝜗</m:t>
                              </m:r>
                            </m:e>
                            <m:sub>
                              <m: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𝑗</m:t>
                              </m:r>
                              <m: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,</m:t>
                              </m:r>
                              <m:r>
                                <a:rPr lang="fr-BE" sz="52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</m:oMath>
                  </m:oMathPara>
                </a14:m>
                <a:endParaRPr lang="fr-FR" sz="5200" dirty="0">
                  <a:solidFill>
                    <a:srgbClr val="FF6699"/>
                  </a:solidFill>
                  <a:latin typeface="+mn-lt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just">
                  <a:spcAft>
                    <a:spcPts val="24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fr-BE" sz="52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BE" sz="5200" i="1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sSub>
                            <m:sSubPr>
                              <m:ctrlPr>
                                <a:rPr lang="fr-BE" sz="5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BE" sz="5200" i="1">
                                  <a:latin typeface="Cambria Math" panose="02040503050406030204" pitchFamily="18" charset="0"/>
                                </a:rPr>
                                <m:t>𝑉𝐴</m:t>
                              </m:r>
                            </m:e>
                            <m:sub>
                              <m:r>
                                <a:rPr lang="fr-BE" sz="52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fr-BE" sz="5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fr-BE" sz="52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fr-BE" sz="5200" i="1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fr-BE" sz="5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BE" sz="5200" i="1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fr-BE" sz="52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fr-BE" sz="5200" i="1">
                          <a:latin typeface="Cambria Math" panose="02040503050406030204" pitchFamily="18" charset="0"/>
                        </a:rPr>
                        <m:t>+ </m:t>
                      </m:r>
                      <m:sSub>
                        <m:sSubPr>
                          <m:ctrlPr>
                            <a:rPr lang="fr-BE" sz="5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BE" sz="5200" i="1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fr-BE" sz="5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BE" sz="5200" i="1">
                          <a:latin typeface="Cambria Math" panose="02040503050406030204" pitchFamily="18" charset="0"/>
                        </a:rPr>
                        <m:t>(</m:t>
                      </m:r>
                      <m:func>
                        <m:funcPr>
                          <m:ctrlPr>
                            <a:rPr lang="fr-BE" sz="52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BE" sz="5200" i="1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sSub>
                            <m:sSubPr>
                              <m:ctrlPr>
                                <a:rPr lang="fr-BE" sz="5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BE" sz="5200" i="1">
                                  <a:latin typeface="Cambria Math" panose="02040503050406030204" pitchFamily="18" charset="0"/>
                                </a:rPr>
                                <m:t>𝑉𝐴</m:t>
                              </m:r>
                            </m:e>
                            <m:sub>
                              <m:r>
                                <a:rPr lang="fr-BE" sz="52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fr-BE" sz="5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fr-BE" sz="52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fr-BE" sz="52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  <m:r>
                            <a:rPr lang="fr-BE" sz="5200" i="1">
                              <a:latin typeface="Cambria Math" panose="02040503050406030204" pitchFamily="18" charset="0"/>
                            </a:rPr>
                            <m:t>)+</m:t>
                          </m:r>
                          <m:sSub>
                            <m:sSubPr>
                              <m:ctrlPr>
                                <a:rPr lang="fr-BE" sz="5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BE" sz="5200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fr-BE" sz="5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fr-BE" sz="5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BE" sz="5200" i="1">
                                  <a:latin typeface="Cambria Math" panose="02040503050406030204" pitchFamily="18" charset="0"/>
                                </a:rPr>
                                <m:t>𝐴𝑊𝐸𝑋</m:t>
                              </m:r>
                            </m:e>
                            <m:sub>
                              <m:r>
                                <a:rPr lang="fr-BE" sz="52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fr-BE" sz="5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fr-BE" sz="52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fr-BE" sz="52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fr-BE" sz="5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BE" sz="5200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fr-BE" sz="52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sSub>
                            <m:sSubPr>
                              <m:ctrlPr>
                                <a:rPr lang="fr-BE" sz="5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BE" sz="5200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fr-BE" sz="52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fr-BE" sz="5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fr-BE" sz="52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fr-BE" sz="52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fr-BE" sz="5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BE" sz="5200" i="1">
                                  <a:latin typeface="Cambria Math" panose="02040503050406030204" pitchFamily="18" charset="0"/>
                                </a:rPr>
                                <m:t>𝛾</m:t>
                              </m:r>
                            </m:e>
                            <m:sub>
                              <m:r>
                                <a:rPr lang="fr-BE" sz="52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fr-BE" sz="52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fr-BE" sz="5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BE" sz="5200" i="1">
                                  <a:latin typeface="Cambria Math" panose="02040503050406030204" pitchFamily="18" charset="0"/>
                                </a:rPr>
                                <m:t>𝜗</m:t>
                              </m:r>
                            </m:e>
                            <m:sub>
                              <m:r>
                                <a:rPr lang="fr-BE" sz="52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fr-BE" sz="5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fr-BE" sz="52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</m:oMath>
                  </m:oMathPara>
                </a14:m>
                <a:endParaRPr lang="fr-BE" sz="5200" dirty="0">
                  <a:latin typeface="+mn-lt"/>
                </a:endParaRPr>
              </a:p>
              <a:p>
                <a:pPr algn="just">
                  <a:spcAft>
                    <a:spcPts val="2400"/>
                  </a:spcAft>
                </a:pPr>
                <a:endParaRPr lang="fr-BE" sz="5200" dirty="0">
                  <a:latin typeface="+mn-lt"/>
                </a:endParaRPr>
              </a:p>
              <a:p>
                <a:pPr algn="just">
                  <a:spcAft>
                    <a:spcPts val="2400"/>
                  </a:spcAft>
                </a:pPr>
                <a:r>
                  <a:rPr lang="en-GB" sz="5200" dirty="0">
                    <a:latin typeface="+mn-lt"/>
                    <a:cs typeface="Arial" panose="020B0604020202020204" pitchFamily="34" charset="0"/>
                  </a:rPr>
                  <a:t>Estimation par la </a:t>
                </a:r>
                <a:r>
                  <a:rPr lang="en-GB" sz="5200" dirty="0" err="1">
                    <a:latin typeface="+mn-lt"/>
                    <a:cs typeface="Arial" panose="020B0604020202020204" pitchFamily="34" charset="0"/>
                  </a:rPr>
                  <a:t>méthode</a:t>
                </a:r>
                <a:r>
                  <a:rPr lang="en-GB" sz="5200" dirty="0">
                    <a:latin typeface="+mn-lt"/>
                    <a:cs typeface="Arial" panose="020B0604020202020204" pitchFamily="34" charset="0"/>
                  </a:rPr>
                  <a:t> des </a:t>
                </a:r>
                <a:r>
                  <a:rPr lang="en-GB" sz="5200" dirty="0" err="1">
                    <a:latin typeface="+mn-lt"/>
                    <a:cs typeface="Arial" panose="020B0604020202020204" pitchFamily="34" charset="0"/>
                  </a:rPr>
                  <a:t>moindres</a:t>
                </a:r>
                <a:r>
                  <a:rPr lang="en-GB" sz="5200" dirty="0">
                    <a:latin typeface="+mn-lt"/>
                    <a:cs typeface="Arial" panose="020B0604020202020204" pitchFamily="34" charset="0"/>
                  </a:rPr>
                  <a:t> </a:t>
                </a:r>
                <a:r>
                  <a:rPr lang="en-GB" sz="5200" dirty="0" err="1">
                    <a:latin typeface="+mn-lt"/>
                    <a:cs typeface="Arial" panose="020B0604020202020204" pitchFamily="34" charset="0"/>
                  </a:rPr>
                  <a:t>carrés</a:t>
                </a:r>
                <a:r>
                  <a:rPr lang="en-GB" sz="5200" dirty="0">
                    <a:latin typeface="+mn-lt"/>
                    <a:cs typeface="Arial" panose="020B0604020202020204" pitchFamily="34" charset="0"/>
                  </a:rPr>
                  <a:t> ordinaires (MCO) et des moments </a:t>
                </a:r>
                <a:r>
                  <a:rPr lang="en-GB" sz="5200" dirty="0" err="1">
                    <a:latin typeface="+mn-lt"/>
                    <a:cs typeface="Arial" panose="020B0604020202020204" pitchFamily="34" charset="0"/>
                  </a:rPr>
                  <a:t>généralisés</a:t>
                </a:r>
                <a:r>
                  <a:rPr lang="en-GB" sz="5200" dirty="0">
                    <a:latin typeface="+mn-lt"/>
                    <a:cs typeface="Arial" panose="020B0604020202020204" pitchFamily="34" charset="0"/>
                  </a:rPr>
                  <a:t> (GMM)</a:t>
                </a:r>
              </a:p>
            </p:txBody>
          </p:sp>
        </mc:Choice>
        <mc:Fallback xmlns="">
          <p:sp>
            <p:nvSpPr>
              <p:cNvPr id="17" name="ZoneTexte 16">
                <a:extLst>
                  <a:ext uri="{FF2B5EF4-FFF2-40B4-BE49-F238E27FC236}">
                    <a16:creationId xmlns:a16="http://schemas.microsoft.com/office/drawing/2014/main" id="{5B6D55D7-868B-56B4-29AA-7423F04D39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257" y="28888627"/>
                <a:ext cx="13962502" cy="11992642"/>
              </a:xfrm>
              <a:prstGeom prst="rect">
                <a:avLst/>
              </a:prstGeom>
              <a:blipFill>
                <a:blip r:embed="rId4"/>
                <a:stretch>
                  <a:fillRect l="-2227" t="-1322" r="-2183" b="-2034"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ZoneTexte 18">
            <a:extLst>
              <a:ext uri="{FF2B5EF4-FFF2-40B4-BE49-F238E27FC236}">
                <a16:creationId xmlns:a16="http://schemas.microsoft.com/office/drawing/2014/main" id="{4846A0EF-B953-330E-026E-5C494A80DB66}"/>
              </a:ext>
            </a:extLst>
          </p:cNvPr>
          <p:cNvSpPr txBox="1"/>
          <p:nvPr/>
        </p:nvSpPr>
        <p:spPr>
          <a:xfrm>
            <a:off x="15825454" y="6822367"/>
            <a:ext cx="132409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200" i="1" dirty="0"/>
              <a:t>Estimation des 2 équations par MCO</a:t>
            </a:r>
            <a:endParaRPr lang="fr-BE" sz="5200" i="1" dirty="0"/>
          </a:p>
        </p:txBody>
      </p:sp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276DEAE5-C570-29D8-98B6-C22856E7EC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589730"/>
              </p:ext>
            </p:extLst>
          </p:nvPr>
        </p:nvGraphicFramePr>
        <p:xfrm>
          <a:off x="16207862" y="8001432"/>
          <a:ext cx="12612579" cy="5053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2399">
                  <a:extLst>
                    <a:ext uri="{9D8B030D-6E8A-4147-A177-3AD203B41FA5}">
                      <a16:colId xmlns:a16="http://schemas.microsoft.com/office/drawing/2014/main" val="83409810"/>
                    </a:ext>
                  </a:extLst>
                </a:gridCol>
                <a:gridCol w="5588000">
                  <a:extLst>
                    <a:ext uri="{9D8B030D-6E8A-4147-A177-3AD203B41FA5}">
                      <a16:colId xmlns:a16="http://schemas.microsoft.com/office/drawing/2014/main" val="2035843500"/>
                    </a:ext>
                  </a:extLst>
                </a:gridCol>
                <a:gridCol w="5602180">
                  <a:extLst>
                    <a:ext uri="{9D8B030D-6E8A-4147-A177-3AD203B41FA5}">
                      <a16:colId xmlns:a16="http://schemas.microsoft.com/office/drawing/2014/main" val="3414871125"/>
                    </a:ext>
                  </a:extLst>
                </a:gridCol>
              </a:tblGrid>
              <a:tr h="1230062">
                <a:tc rowSpan="3">
                  <a:txBody>
                    <a:bodyPr/>
                    <a:lstStyle/>
                    <a:p>
                      <a:pPr algn="ctr"/>
                      <a:endParaRPr lang="fr-FR" sz="8000" dirty="0"/>
                    </a:p>
                    <a:p>
                      <a:pPr algn="ctr"/>
                      <a:r>
                        <a:rPr lang="fr-FR" sz="8000" dirty="0"/>
                        <a:t>MC</a:t>
                      </a:r>
                    </a:p>
                    <a:p>
                      <a:pPr algn="ctr"/>
                      <a:r>
                        <a:rPr lang="fr-FR" sz="8000" dirty="0"/>
                        <a:t>O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8000" dirty="0"/>
                        <a:t>AWEX</a:t>
                      </a:r>
                      <a:endParaRPr lang="fr-BE" sz="8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5791235"/>
                  </a:ext>
                </a:extLst>
              </a:tr>
              <a:tr h="1791474">
                <a:tc vMerge="1">
                  <a:txBody>
                    <a:bodyPr/>
                    <a:lstStyle/>
                    <a:p>
                      <a:r>
                        <a:rPr lang="fr-FR" dirty="0"/>
                        <a:t>G</a:t>
                      </a:r>
                    </a:p>
                    <a:p>
                      <a:r>
                        <a:rPr lang="fr-FR" dirty="0"/>
                        <a:t>M</a:t>
                      </a:r>
                    </a:p>
                    <a:p>
                      <a:r>
                        <a:rPr lang="fr-FR" dirty="0"/>
                        <a:t>M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VA (ln)</a:t>
                      </a:r>
                      <a:endParaRPr lang="fr-B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ROE (ln)</a:t>
                      </a:r>
                      <a:endParaRPr lang="fr-BE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3922172"/>
                  </a:ext>
                </a:extLst>
              </a:tr>
              <a:tr h="1950906">
                <a:tc v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5800" dirty="0"/>
                        <a:t>0.035</a:t>
                      </a:r>
                      <a:endParaRPr lang="fr-B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0.209</a:t>
                      </a:r>
                      <a:endParaRPr lang="fr-BE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2534417"/>
                  </a:ext>
                </a:extLst>
              </a:tr>
            </a:tbl>
          </a:graphicData>
        </a:graphic>
      </p:graphicFrame>
      <p:sp>
        <p:nvSpPr>
          <p:cNvPr id="21" name="ZoneTexte 20">
            <a:extLst>
              <a:ext uri="{FF2B5EF4-FFF2-40B4-BE49-F238E27FC236}">
                <a16:creationId xmlns:a16="http://schemas.microsoft.com/office/drawing/2014/main" id="{80BC3E67-0F77-1C94-3717-1CB17E1AD985}"/>
              </a:ext>
            </a:extLst>
          </p:cNvPr>
          <p:cNvSpPr txBox="1"/>
          <p:nvPr/>
        </p:nvSpPr>
        <p:spPr>
          <a:xfrm>
            <a:off x="16453804" y="13635686"/>
            <a:ext cx="121206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200" i="1" dirty="0">
                <a:cs typeface="Arial" panose="020B0604020202020204" pitchFamily="34" charset="0"/>
              </a:rPr>
              <a:t>E</a:t>
            </a:r>
            <a:r>
              <a:rPr lang="fr-BE" sz="5200" i="1" dirty="0" err="1">
                <a:cs typeface="Arial" panose="020B0604020202020204" pitchFamily="34" charset="0"/>
              </a:rPr>
              <a:t>stimation</a:t>
            </a:r>
            <a:r>
              <a:rPr lang="fr-BE" sz="5200" i="1" dirty="0">
                <a:cs typeface="Arial" panose="020B0604020202020204" pitchFamily="34" charset="0"/>
              </a:rPr>
              <a:t> des 2 équations par GMM</a:t>
            </a:r>
          </a:p>
        </p:txBody>
      </p:sp>
      <p:graphicFrame>
        <p:nvGraphicFramePr>
          <p:cNvPr id="22" name="Tableau 21">
            <a:extLst>
              <a:ext uri="{FF2B5EF4-FFF2-40B4-BE49-F238E27FC236}">
                <a16:creationId xmlns:a16="http://schemas.microsoft.com/office/drawing/2014/main" id="{CCBD310D-2461-F7BC-F729-4B3FCD29DB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4489141"/>
              </p:ext>
            </p:extLst>
          </p:nvPr>
        </p:nvGraphicFramePr>
        <p:xfrm>
          <a:off x="16453803" y="15007894"/>
          <a:ext cx="12612579" cy="5298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2399">
                  <a:extLst>
                    <a:ext uri="{9D8B030D-6E8A-4147-A177-3AD203B41FA5}">
                      <a16:colId xmlns:a16="http://schemas.microsoft.com/office/drawing/2014/main" val="539836166"/>
                    </a:ext>
                  </a:extLst>
                </a:gridCol>
                <a:gridCol w="5588000">
                  <a:extLst>
                    <a:ext uri="{9D8B030D-6E8A-4147-A177-3AD203B41FA5}">
                      <a16:colId xmlns:a16="http://schemas.microsoft.com/office/drawing/2014/main" val="2604594690"/>
                    </a:ext>
                  </a:extLst>
                </a:gridCol>
                <a:gridCol w="5602180">
                  <a:extLst>
                    <a:ext uri="{9D8B030D-6E8A-4147-A177-3AD203B41FA5}">
                      <a16:colId xmlns:a16="http://schemas.microsoft.com/office/drawing/2014/main" val="2328144105"/>
                    </a:ext>
                  </a:extLst>
                </a:gridCol>
              </a:tblGrid>
              <a:tr h="833187">
                <a:tc rowSpan="3">
                  <a:txBody>
                    <a:bodyPr/>
                    <a:lstStyle/>
                    <a:p>
                      <a:pPr algn="ctr"/>
                      <a:endParaRPr lang="fr-FR" sz="8000" dirty="0"/>
                    </a:p>
                    <a:p>
                      <a:pPr algn="ctr"/>
                      <a:r>
                        <a:rPr lang="fr-FR" sz="8000" dirty="0"/>
                        <a:t>G</a:t>
                      </a:r>
                    </a:p>
                    <a:p>
                      <a:pPr algn="ctr"/>
                      <a:r>
                        <a:rPr lang="fr-FR" sz="8000" dirty="0"/>
                        <a:t>M</a:t>
                      </a:r>
                    </a:p>
                    <a:p>
                      <a:pPr algn="ctr"/>
                      <a:r>
                        <a:rPr lang="fr-FR" sz="8000" dirty="0"/>
                        <a:t>M  </a:t>
                      </a:r>
                      <a:endParaRPr lang="fr-BE" sz="8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8000" dirty="0"/>
                        <a:t>AWEX</a:t>
                      </a:r>
                      <a:endParaRPr lang="fr-BE" sz="8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113513"/>
                  </a:ext>
                </a:extLst>
              </a:tr>
              <a:tr h="1908829">
                <a:tc vMerge="1">
                  <a:txBody>
                    <a:bodyPr/>
                    <a:lstStyle/>
                    <a:p>
                      <a:r>
                        <a:rPr lang="fr-FR" dirty="0"/>
                        <a:t>G</a:t>
                      </a:r>
                    </a:p>
                    <a:p>
                      <a:r>
                        <a:rPr lang="fr-FR" dirty="0"/>
                        <a:t>M</a:t>
                      </a:r>
                    </a:p>
                    <a:p>
                      <a:r>
                        <a:rPr lang="fr-FR" dirty="0"/>
                        <a:t>M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VA (ln)</a:t>
                      </a:r>
                      <a:endParaRPr lang="fr-B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ROE (ln)</a:t>
                      </a:r>
                      <a:endParaRPr lang="fr-BE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0091041"/>
                  </a:ext>
                </a:extLst>
              </a:tr>
              <a:tr h="2078705">
                <a:tc v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5800" dirty="0"/>
                        <a:t>0.422**</a:t>
                      </a:r>
                    </a:p>
                    <a:p>
                      <a:pPr algn="ctr"/>
                      <a:r>
                        <a:rPr lang="fr-FR" dirty="0"/>
                        <a:t>(0.206)</a:t>
                      </a:r>
                      <a:endParaRPr lang="fr-B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1.951***</a:t>
                      </a:r>
                    </a:p>
                    <a:p>
                      <a:pPr algn="ctr"/>
                      <a:r>
                        <a:rPr lang="fr-FR" dirty="0"/>
                        <a:t>(0.67)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7634272"/>
                  </a:ext>
                </a:extLst>
              </a:tr>
            </a:tbl>
          </a:graphicData>
        </a:graphic>
      </p:graphicFrame>
      <p:sp>
        <p:nvSpPr>
          <p:cNvPr id="26" name="ZoneTexte 25">
            <a:extLst>
              <a:ext uri="{FF2B5EF4-FFF2-40B4-BE49-F238E27FC236}">
                <a16:creationId xmlns:a16="http://schemas.microsoft.com/office/drawing/2014/main" id="{9FCEBF61-A402-BE3F-DBFA-8C3D9D052D3B}"/>
              </a:ext>
            </a:extLst>
          </p:cNvPr>
          <p:cNvSpPr txBox="1"/>
          <p:nvPr/>
        </p:nvSpPr>
        <p:spPr>
          <a:xfrm>
            <a:off x="16142892" y="20586637"/>
            <a:ext cx="1324092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200" i="1" dirty="0"/>
              <a:t>Quid de l’effet taille? </a:t>
            </a:r>
          </a:p>
          <a:p>
            <a:pPr algn="ctr"/>
            <a:r>
              <a:rPr lang="fr-FR" sz="5200" i="1" dirty="0"/>
              <a:t>Estimation des 2 équations pour les TPE avec GMM</a:t>
            </a:r>
          </a:p>
          <a:p>
            <a:pPr algn="just"/>
            <a:r>
              <a:rPr lang="fr-FR" sz="5400" dirty="0"/>
              <a:t> </a:t>
            </a:r>
            <a:endParaRPr lang="fr-BE" sz="5400" dirty="0"/>
          </a:p>
        </p:txBody>
      </p:sp>
      <p:graphicFrame>
        <p:nvGraphicFramePr>
          <p:cNvPr id="27" name="Tableau 26">
            <a:extLst>
              <a:ext uri="{FF2B5EF4-FFF2-40B4-BE49-F238E27FC236}">
                <a16:creationId xmlns:a16="http://schemas.microsoft.com/office/drawing/2014/main" id="{525BEF79-A199-E9A7-64A6-8588A08130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353040"/>
              </p:ext>
            </p:extLst>
          </p:nvPr>
        </p:nvGraphicFramePr>
        <p:xfrm>
          <a:off x="16453803" y="23319323"/>
          <a:ext cx="12612579" cy="5298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2399">
                  <a:extLst>
                    <a:ext uri="{9D8B030D-6E8A-4147-A177-3AD203B41FA5}">
                      <a16:colId xmlns:a16="http://schemas.microsoft.com/office/drawing/2014/main" val="1844353691"/>
                    </a:ext>
                  </a:extLst>
                </a:gridCol>
                <a:gridCol w="5588000">
                  <a:extLst>
                    <a:ext uri="{9D8B030D-6E8A-4147-A177-3AD203B41FA5}">
                      <a16:colId xmlns:a16="http://schemas.microsoft.com/office/drawing/2014/main" val="1643611260"/>
                    </a:ext>
                  </a:extLst>
                </a:gridCol>
                <a:gridCol w="5602180">
                  <a:extLst>
                    <a:ext uri="{9D8B030D-6E8A-4147-A177-3AD203B41FA5}">
                      <a16:colId xmlns:a16="http://schemas.microsoft.com/office/drawing/2014/main" val="2006740880"/>
                    </a:ext>
                  </a:extLst>
                </a:gridCol>
              </a:tblGrid>
              <a:tr h="833187">
                <a:tc rowSpan="3">
                  <a:txBody>
                    <a:bodyPr/>
                    <a:lstStyle/>
                    <a:p>
                      <a:pPr algn="ctr"/>
                      <a:endParaRPr lang="fr-FR" sz="8000" dirty="0"/>
                    </a:p>
                    <a:p>
                      <a:pPr algn="ctr"/>
                      <a:r>
                        <a:rPr lang="fr-FR" sz="8000" dirty="0"/>
                        <a:t>G</a:t>
                      </a:r>
                    </a:p>
                    <a:p>
                      <a:pPr algn="ctr"/>
                      <a:r>
                        <a:rPr lang="fr-FR" sz="8000" dirty="0"/>
                        <a:t>M</a:t>
                      </a:r>
                    </a:p>
                    <a:p>
                      <a:pPr algn="ctr"/>
                      <a:r>
                        <a:rPr lang="fr-FR" sz="8000" dirty="0"/>
                        <a:t>M</a:t>
                      </a:r>
                      <a:endParaRPr lang="fr-BE" sz="8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8000" dirty="0"/>
                        <a:t>AWEX</a:t>
                      </a:r>
                      <a:endParaRPr lang="fr-BE" sz="8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7953997"/>
                  </a:ext>
                </a:extLst>
              </a:tr>
              <a:tr h="1908829">
                <a:tc vMerge="1">
                  <a:txBody>
                    <a:bodyPr/>
                    <a:lstStyle/>
                    <a:p>
                      <a:r>
                        <a:rPr lang="fr-FR" dirty="0"/>
                        <a:t>G</a:t>
                      </a:r>
                    </a:p>
                    <a:p>
                      <a:r>
                        <a:rPr lang="fr-FR" dirty="0"/>
                        <a:t>M</a:t>
                      </a:r>
                    </a:p>
                    <a:p>
                      <a:r>
                        <a:rPr lang="fr-FR" dirty="0"/>
                        <a:t>M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VA (ln)</a:t>
                      </a:r>
                      <a:endParaRPr lang="fr-B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ROE (ln)</a:t>
                      </a:r>
                      <a:endParaRPr lang="fr-BE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5769804"/>
                  </a:ext>
                </a:extLst>
              </a:tr>
              <a:tr h="2078705">
                <a:tc v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5800" dirty="0"/>
                        <a:t>0.762*</a:t>
                      </a:r>
                    </a:p>
                    <a:p>
                      <a:pPr algn="ctr"/>
                      <a:r>
                        <a:rPr lang="fr-FR" dirty="0"/>
                        <a:t>(0.424)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0.606**</a:t>
                      </a:r>
                    </a:p>
                    <a:p>
                      <a:pPr algn="ctr"/>
                      <a:r>
                        <a:rPr lang="fr-FR" dirty="0"/>
                        <a:t>(0.182)</a:t>
                      </a:r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473028"/>
                  </a:ext>
                </a:extLst>
              </a:tr>
            </a:tbl>
          </a:graphicData>
        </a:graphic>
      </p:graphicFrame>
      <p:sp>
        <p:nvSpPr>
          <p:cNvPr id="28" name="ZoneTexte 27">
            <a:extLst>
              <a:ext uri="{FF2B5EF4-FFF2-40B4-BE49-F238E27FC236}">
                <a16:creationId xmlns:a16="http://schemas.microsoft.com/office/drawing/2014/main" id="{4D272671-A715-7C33-26A9-A7619A5E0072}"/>
              </a:ext>
            </a:extLst>
          </p:cNvPr>
          <p:cNvSpPr txBox="1"/>
          <p:nvPr/>
        </p:nvSpPr>
        <p:spPr>
          <a:xfrm>
            <a:off x="15825454" y="28995832"/>
            <a:ext cx="14054052" cy="1487936"/>
          </a:xfrm>
          <a:prstGeom prst="rect">
            <a:avLst/>
          </a:prstGeom>
          <a:solidFill>
            <a:srgbClr val="00B5CC"/>
          </a:solidFill>
          <a:effectLst>
            <a:softEdge rad="12700"/>
          </a:effectLst>
        </p:spPr>
        <p:txBody>
          <a:bodyPr vert="horz" wrap="square" lIns="386738" tIns="193369" rIns="386738" bIns="193369" rtlCol="0" anchor="ctr">
            <a:noAutofit/>
          </a:bodyPr>
          <a:lstStyle/>
          <a:p>
            <a:pPr defTabSz="3866630" eaLnBrk="0" hangingPunct="0">
              <a:spcAft>
                <a:spcPts val="0"/>
              </a:spcAft>
            </a:pPr>
            <a:r>
              <a:rPr lang="en-GB" sz="72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5. Conclusion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49F2F61E-1B1D-A3EA-4F88-786E7DE722CE}"/>
              </a:ext>
            </a:extLst>
          </p:cNvPr>
          <p:cNvSpPr txBox="1"/>
          <p:nvPr/>
        </p:nvSpPr>
        <p:spPr>
          <a:xfrm>
            <a:off x="15825454" y="31065002"/>
            <a:ext cx="13772204" cy="10064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5200" dirty="0">
                <a:latin typeface="+mn-lt"/>
              </a:rPr>
              <a:t>Avec l’estimateur GMM, avoir recours à une aide de l’AWEX améliore les performances des entreprises qui y ont recours:</a:t>
            </a:r>
          </a:p>
          <a:p>
            <a:pPr marL="685800" indent="-685800" algn="just">
              <a:buFontTx/>
              <a:buChar char="-"/>
            </a:pPr>
            <a:r>
              <a:rPr lang="fr-FR" sz="5200" dirty="0">
                <a:latin typeface="+mn-lt"/>
              </a:rPr>
              <a:t>la performance financière de 195,1% </a:t>
            </a:r>
          </a:p>
          <a:p>
            <a:pPr marL="685800" indent="-685800" algn="just">
              <a:buFontTx/>
              <a:buChar char="-"/>
            </a:pPr>
            <a:r>
              <a:rPr lang="fr-FR" sz="5200" dirty="0">
                <a:latin typeface="+mn-lt"/>
              </a:rPr>
              <a:t>la performance économique de 42,2%</a:t>
            </a:r>
          </a:p>
          <a:p>
            <a:pPr algn="just"/>
            <a:endParaRPr lang="fr-FR" sz="5200" dirty="0">
              <a:latin typeface="+mn-lt"/>
            </a:endParaRPr>
          </a:p>
          <a:p>
            <a:pPr algn="just"/>
            <a:r>
              <a:rPr lang="fr-FR" sz="5200" dirty="0">
                <a:latin typeface="+mn-lt"/>
              </a:rPr>
              <a:t>En se concentrant sur le critère taille (TPE):</a:t>
            </a:r>
          </a:p>
          <a:p>
            <a:pPr algn="just"/>
            <a:r>
              <a:rPr lang="fr-FR" sz="5200" dirty="0">
                <a:latin typeface="+mn-lt"/>
              </a:rPr>
              <a:t>- la performance économique est plus fortement impactée : 76,2%</a:t>
            </a:r>
          </a:p>
          <a:p>
            <a:pPr algn="just"/>
            <a:endParaRPr lang="fr-FR" sz="5200" dirty="0">
              <a:latin typeface="+mn-lt"/>
            </a:endParaRPr>
          </a:p>
          <a:p>
            <a:pPr algn="just"/>
            <a:r>
              <a:rPr lang="fr-FR" sz="5200" b="1" dirty="0">
                <a:solidFill>
                  <a:srgbClr val="FF0000"/>
                </a:solidFill>
                <a:latin typeface="+mn-lt"/>
              </a:rPr>
              <a:t>Mise en évidence d’un modèle efficient pour les PME. </a:t>
            </a:r>
            <a:endParaRPr lang="fr-BE" sz="52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E9747EC5-7480-F54A-BA02-4079C59C175B}"/>
              </a:ext>
            </a:extLst>
          </p:cNvPr>
          <p:cNvSpPr txBox="1"/>
          <p:nvPr/>
        </p:nvSpPr>
        <p:spPr>
          <a:xfrm>
            <a:off x="15825454" y="5132411"/>
            <a:ext cx="14054052" cy="1487936"/>
          </a:xfrm>
          <a:prstGeom prst="rect">
            <a:avLst/>
          </a:prstGeom>
          <a:solidFill>
            <a:srgbClr val="00B5CC"/>
          </a:solidFill>
          <a:effectLst>
            <a:softEdge rad="12700"/>
          </a:effectLst>
        </p:spPr>
        <p:txBody>
          <a:bodyPr vert="horz" wrap="square" lIns="386738" tIns="193369" rIns="386738" bIns="193369" rtlCol="0" anchor="ctr">
            <a:noAutofit/>
          </a:bodyPr>
          <a:lstStyle/>
          <a:p>
            <a:pPr defTabSz="3866630" eaLnBrk="0" hangingPunct="0">
              <a:spcAft>
                <a:spcPts val="0"/>
              </a:spcAft>
            </a:pPr>
            <a:r>
              <a:rPr lang="en-GB" sz="72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4. </a:t>
            </a:r>
            <a:r>
              <a:rPr lang="en-GB" sz="72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Résultats</a:t>
            </a:r>
            <a:endParaRPr lang="en-GB" sz="7200" dirty="0">
              <a:solidFill>
                <a:schemeClr val="bg1"/>
              </a:solidFill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15005C1A-8AD7-51B0-F6AC-6B42EF23C7A1}"/>
              </a:ext>
            </a:extLst>
          </p:cNvPr>
          <p:cNvSpPr txBox="1"/>
          <p:nvPr/>
        </p:nvSpPr>
        <p:spPr>
          <a:xfrm>
            <a:off x="487257" y="26702851"/>
            <a:ext cx="14054052" cy="1487936"/>
          </a:xfrm>
          <a:prstGeom prst="rect">
            <a:avLst/>
          </a:prstGeom>
          <a:solidFill>
            <a:srgbClr val="00B5CC"/>
          </a:solidFill>
          <a:effectLst>
            <a:softEdge rad="12700"/>
          </a:effectLst>
        </p:spPr>
        <p:txBody>
          <a:bodyPr vert="horz" wrap="square" lIns="386738" tIns="193369" rIns="386738" bIns="193369" rtlCol="0" anchor="ctr">
            <a:noAutofit/>
          </a:bodyPr>
          <a:lstStyle/>
          <a:p>
            <a:pPr defTabSz="3866630" eaLnBrk="0" hangingPunct="0">
              <a:spcAft>
                <a:spcPts val="0"/>
              </a:spcAft>
            </a:pPr>
            <a:r>
              <a:rPr lang="en-GB" sz="72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3. </a:t>
            </a:r>
            <a:r>
              <a:rPr lang="en-GB" sz="72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Méthodologie</a:t>
            </a:r>
            <a:endParaRPr lang="en-GB" sz="7200" dirty="0">
              <a:solidFill>
                <a:schemeClr val="bg1"/>
              </a:solidFill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D7FA5A88-4D2C-EADE-0330-7790F1F529ED}"/>
              </a:ext>
            </a:extLst>
          </p:cNvPr>
          <p:cNvSpPr txBox="1"/>
          <p:nvPr/>
        </p:nvSpPr>
        <p:spPr>
          <a:xfrm>
            <a:off x="487257" y="18840891"/>
            <a:ext cx="14054052" cy="1487936"/>
          </a:xfrm>
          <a:prstGeom prst="rect">
            <a:avLst/>
          </a:prstGeom>
          <a:solidFill>
            <a:srgbClr val="00B5CC"/>
          </a:solidFill>
          <a:effectLst>
            <a:softEdge rad="12700"/>
          </a:effectLst>
        </p:spPr>
        <p:txBody>
          <a:bodyPr vert="horz" wrap="square" lIns="386738" tIns="193369" rIns="386738" bIns="193369" rtlCol="0" anchor="ctr">
            <a:noAutofit/>
          </a:bodyPr>
          <a:lstStyle/>
          <a:p>
            <a:pPr defTabSz="3866630" eaLnBrk="0" hangingPunct="0">
              <a:spcAft>
                <a:spcPts val="0"/>
              </a:spcAft>
            </a:pPr>
            <a:r>
              <a:rPr lang="en-GB" sz="72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2. </a:t>
            </a:r>
            <a:r>
              <a:rPr lang="en-GB" sz="72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Données</a:t>
            </a:r>
            <a:endParaRPr lang="en-GB" sz="7200" dirty="0">
              <a:solidFill>
                <a:schemeClr val="bg1"/>
              </a:solidFill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8E784F64-6EF5-0738-F5A4-80FAB92B2A32}"/>
              </a:ext>
            </a:extLst>
          </p:cNvPr>
          <p:cNvSpPr txBox="1"/>
          <p:nvPr/>
        </p:nvSpPr>
        <p:spPr>
          <a:xfrm>
            <a:off x="487257" y="5132411"/>
            <a:ext cx="14054052" cy="1487936"/>
          </a:xfrm>
          <a:prstGeom prst="rect">
            <a:avLst/>
          </a:prstGeom>
          <a:solidFill>
            <a:srgbClr val="00B5CC"/>
          </a:solidFill>
          <a:effectLst>
            <a:softEdge rad="12700"/>
          </a:effectLst>
        </p:spPr>
        <p:txBody>
          <a:bodyPr vert="horz" wrap="square" lIns="386738" tIns="193369" rIns="386738" bIns="193369" rtlCol="0" anchor="ctr">
            <a:noAutofit/>
          </a:bodyPr>
          <a:lstStyle/>
          <a:p>
            <a:pPr defTabSz="3866630" eaLnBrk="0" hangingPunct="0">
              <a:spcAft>
                <a:spcPts val="0"/>
              </a:spcAft>
            </a:pPr>
            <a:r>
              <a:rPr lang="en-GB" sz="72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1. </a:t>
            </a:r>
            <a:r>
              <a:rPr lang="en-GB" sz="720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Motivations</a:t>
            </a:r>
            <a:endParaRPr lang="en-GB" sz="7200" dirty="0">
              <a:solidFill>
                <a:schemeClr val="bg1"/>
              </a:solidFill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1607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UMon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ABCC"/>
      </a:accent1>
      <a:accent2>
        <a:srgbClr val="C40C42"/>
      </a:accent2>
      <a:accent3>
        <a:srgbClr val="A5A5A5"/>
      </a:accent3>
      <a:accent4>
        <a:srgbClr val="94CD7E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>
        <a:normAutofit fontScale="92500" lnSpcReduction="10000"/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sz="2800" b="0" i="0" u="none" strike="noStrike" kern="1200" cap="none" spc="0" normalizeH="0" baseline="0" noProof="0" dirty="0" smtClean="0">
            <a:ln>
              <a:noFill/>
            </a:ln>
            <a:solidFill>
              <a:srgbClr val="808080"/>
            </a:solidFill>
            <a:effectLst/>
            <a:uLnTx/>
            <a:uFillTx/>
            <a:latin typeface="Calibri" pitchFamily="34" charset="0"/>
            <a:ea typeface="Calibri" pitchFamily="34" charset="0"/>
            <a:cs typeface="Times New Roman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73CAB53DD0D24F847A80AD4680E291" ma:contentTypeVersion="0" ma:contentTypeDescription="Crée un document." ma:contentTypeScope="" ma:versionID="8b3c948cb6a4422ec8f35dc73181bc0f">
  <xsd:schema xmlns:xsd="http://www.w3.org/2001/XMLSchema" xmlns:p="http://schemas.microsoft.com/office/2006/metadata/properties" targetNamespace="http://schemas.microsoft.com/office/2006/metadata/properties" ma:root="true" ma:fieldsID="75019ab185b48580fc336df4da24a70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 ma:readOnly="true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93C7A6F4-DD02-4C22-9383-E495BB5ECF2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C58CF43-BFFC-4B74-8E0D-3313BB336CC3}">
  <ds:schemaRefs>
    <ds:schemaRef ds:uri="http://www.w3.org/XML/1998/namespace"/>
    <ds:schemaRef ds:uri="http://purl.org/dc/terms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74B7D0F-F701-4BB3-91A1-3BEBC65C8C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5389</TotalTime>
  <Words>421</Words>
  <Application>Microsoft Office PowerPoint</Application>
  <PresentationFormat>Personnalisé</PresentationFormat>
  <Paragraphs>72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 Math</vt:lpstr>
      <vt:lpstr>Wingdings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/>
  <cp:lastModifiedBy>Florine THIEBAULT</cp:lastModifiedBy>
  <cp:revision>11</cp:revision>
  <cp:lastPrinted>2023-05-02T08:51:52Z</cp:lastPrinted>
  <dcterms:created xsi:type="dcterms:W3CDTF">2020-03-24T08:06:29Z</dcterms:created>
  <dcterms:modified xsi:type="dcterms:W3CDTF">2023-05-02T10:38:05Z</dcterms:modified>
</cp:coreProperties>
</file>